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320" r:id="rId3"/>
    <p:sldId id="259" r:id="rId4"/>
    <p:sldId id="307" r:id="rId5"/>
    <p:sldId id="266" r:id="rId6"/>
    <p:sldId id="304" r:id="rId7"/>
    <p:sldId id="278" r:id="rId8"/>
    <p:sldId id="276" r:id="rId9"/>
    <p:sldId id="269" r:id="rId10"/>
    <p:sldId id="292" r:id="rId11"/>
    <p:sldId id="265" r:id="rId12"/>
    <p:sldId id="267" r:id="rId13"/>
    <p:sldId id="268" r:id="rId14"/>
    <p:sldId id="260" r:id="rId15"/>
    <p:sldId id="321" r:id="rId16"/>
    <p:sldId id="261" r:id="rId17"/>
    <p:sldId id="263" r:id="rId18"/>
    <p:sldId id="270" r:id="rId19"/>
    <p:sldId id="322" r:id="rId20"/>
    <p:sldId id="280" r:id="rId21"/>
    <p:sldId id="314" r:id="rId22"/>
    <p:sldId id="319" r:id="rId23"/>
    <p:sldId id="315" r:id="rId24"/>
    <p:sldId id="316" r:id="rId25"/>
    <p:sldId id="317" r:id="rId26"/>
    <p:sldId id="302" r:id="rId27"/>
    <p:sldId id="273" r:id="rId28"/>
    <p:sldId id="277" r:id="rId29"/>
    <p:sldId id="283" r:id="rId30"/>
    <p:sldId id="305" r:id="rId31"/>
    <p:sldId id="325" r:id="rId32"/>
    <p:sldId id="289" r:id="rId33"/>
    <p:sldId id="290" r:id="rId34"/>
    <p:sldId id="291" r:id="rId35"/>
    <p:sldId id="295" r:id="rId36"/>
    <p:sldId id="323" r:id="rId37"/>
    <p:sldId id="296" r:id="rId38"/>
    <p:sldId id="297" r:id="rId39"/>
    <p:sldId id="298" r:id="rId40"/>
    <p:sldId id="324" r:id="rId41"/>
    <p:sldId id="299" r:id="rId42"/>
    <p:sldId id="300" r:id="rId43"/>
    <p:sldId id="301" r:id="rId44"/>
    <p:sldId id="303" r:id="rId45"/>
    <p:sldId id="282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5D916-1363-4226-BAA3-D4E4BE9A193D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18F99-16C6-4845-B521-9D2423CB6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505F-B833-4BFC-A585-E90FFCFCC248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B25C-0F60-437F-A0B6-565874FFD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505F-B833-4BFC-A585-E90FFCFCC248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B25C-0F60-437F-A0B6-565874FFD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505F-B833-4BFC-A585-E90FFCFCC248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B25C-0F60-437F-A0B6-565874FFD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D61FE-125B-4383-AD28-9F77BD17BC2B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1333DE0-329B-4046-B527-216B7EC5219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7BC932E-944A-4E8A-9D0E-0CBC8EEB0175}" type="datetimeFigureOut">
              <a:rPr lang="en-US"/>
              <a:pPr/>
              <a:t>2/18/2016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505F-B833-4BFC-A585-E90FFCFCC248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B25C-0F60-437F-A0B6-565874FFD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505F-B833-4BFC-A585-E90FFCFCC248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B25C-0F60-437F-A0B6-565874FFD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505F-B833-4BFC-A585-E90FFCFCC248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B25C-0F60-437F-A0B6-565874FFD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505F-B833-4BFC-A585-E90FFCFCC248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B25C-0F60-437F-A0B6-565874FFD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505F-B833-4BFC-A585-E90FFCFCC248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B25C-0F60-437F-A0B6-565874FFD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505F-B833-4BFC-A585-E90FFCFCC248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B25C-0F60-437F-A0B6-565874FFD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505F-B833-4BFC-A585-E90FFCFCC248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B25C-0F60-437F-A0B6-565874FFD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505F-B833-4BFC-A585-E90FFCFCC248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B25C-0F60-437F-A0B6-565874FFD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E505F-B833-4BFC-A585-E90FFCFCC248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4B25C-0F60-437F-A0B6-565874FFD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sr-Latn-RS" dirty="0" smtClean="0"/>
              <a:t> </a:t>
            </a:r>
            <a:r>
              <a:rPr lang="en-US" dirty="0" err="1" smtClean="0"/>
              <a:t>klini</a:t>
            </a:r>
            <a:r>
              <a:rPr lang="sr-Latn-RS" dirty="0" smtClean="0"/>
              <a:t>čara </a:t>
            </a:r>
            <a:r>
              <a:rPr lang="en-US" dirty="0" smtClean="0"/>
              <a:t>i </a:t>
            </a:r>
            <a:r>
              <a:rPr lang="en-US" dirty="0" err="1" smtClean="0"/>
              <a:t>klijenta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o</a:t>
            </a:r>
            <a:r>
              <a:rPr lang="sr-Latn-RS" dirty="0" smtClean="0"/>
              <a:t>š</a:t>
            </a:r>
            <a:r>
              <a:rPr lang="en-US" dirty="0" err="1" smtClean="0"/>
              <a:t>te</a:t>
            </a:r>
            <a:r>
              <a:rPr lang="sr-Latn-RS" dirty="0" smtClean="0"/>
              <a:t>ć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sluhom</a:t>
            </a:r>
            <a:r>
              <a:rPr lang="en-US" dirty="0" smtClean="0"/>
              <a:t> /</a:t>
            </a:r>
            <a:r>
              <a:rPr lang="sr-Latn-RS" dirty="0" smtClean="0"/>
              <a:t>međusobna komunikacija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P</a:t>
            </a:r>
            <a:r>
              <a:rPr lang="sr-Latn-RS" i="1" dirty="0" smtClean="0"/>
              <a:t>rof. dr Vesna Radoman</a:t>
            </a:r>
            <a:endParaRPr lang="en-US" i="1" dirty="0" smtClean="0"/>
          </a:p>
          <a:p>
            <a:endParaRPr lang="sr-Latn-RS" sz="2400" i="1" dirty="0" smtClean="0">
              <a:solidFill>
                <a:srgbClr val="FFFF00"/>
              </a:solidFill>
            </a:endParaRPr>
          </a:p>
          <a:p>
            <a:r>
              <a:rPr lang="sr-Latn-R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FASPER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reporuke za prevazilaženje komunikativnih prepreka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Korišćenje znakovnog jezika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tav dobronamernosti prema klijentu</a:t>
            </a:r>
          </a:p>
          <a:p>
            <a:r>
              <a:rPr lang="en-US" dirty="0" smtClean="0"/>
              <a:t>I</a:t>
            </a:r>
            <a:r>
              <a:rPr lang="sr-Latn-RS" dirty="0" smtClean="0"/>
              <a:t>zbegavanje stručnog, naučnog, medicinskog rečnika</a:t>
            </a:r>
          </a:p>
          <a:p>
            <a:r>
              <a:rPr lang="en-US" dirty="0" smtClean="0"/>
              <a:t>D</a:t>
            </a:r>
            <a:r>
              <a:rPr lang="sr-Latn-RS" dirty="0" smtClean="0"/>
              <a:t>avanje kratkih i jasnih instrukcija</a:t>
            </a:r>
          </a:p>
          <a:p>
            <a:r>
              <a:rPr lang="en-US" dirty="0" smtClean="0"/>
              <a:t>R</a:t>
            </a:r>
            <a:r>
              <a:rPr lang="sr-Latn-RS" dirty="0" smtClean="0"/>
              <a:t>azbijanje dužih instrukcija na više manjih i jednostavnih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isane instrukcije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Z</a:t>
            </a:r>
            <a:r>
              <a:rPr lang="sr-Latn-RS" dirty="0" smtClean="0"/>
              <a:t>relost ličnosti OSO i kliničara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Kakav će odnos biti uspostavljen između odrasle OSOS i kliničara, zavisi od mnogih okolnosti, a na prvom mestu od toga da li su  oni </a:t>
            </a:r>
            <a:r>
              <a:rPr lang="sr-Latn-RS" b="1" dirty="0" smtClean="0"/>
              <a:t>zrele</a:t>
            </a:r>
            <a:r>
              <a:rPr lang="sr-Latn-RS" dirty="0" smtClean="0"/>
              <a:t> ličnosti”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sr-Latn-RS" dirty="0" smtClean="0"/>
              <a:t>ezrela ličnost pacijenta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</a:t>
            </a:r>
            <a:r>
              <a:rPr lang="sr-Latn-RS" dirty="0" smtClean="0"/>
              <a:t>tvara uslove za nerealna očekivanja kao što su na</a:t>
            </a:r>
            <a:r>
              <a:rPr lang="en-US" dirty="0" smtClean="0"/>
              <a:t> </a:t>
            </a:r>
            <a:r>
              <a:rPr lang="sr-Latn-RS" dirty="0" smtClean="0"/>
              <a:t>primer određena ponašanja kliničara koja praktično nisu moguća, pa iz toga proističe osećanje razočaranosti, a na to se može nadovezati  bes i agresija, usmerene na kliničara 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sr-Latn-RS" dirty="0" smtClean="0"/>
              <a:t>ezrela ličnost medicinara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sr-Latn-RS" dirty="0" smtClean="0"/>
              <a:t>ože biti povoljno tlo za stvaranje osećanja sopstvene svemoći  bar u odnosu na bolesne ljude i osećanje nadmoći u kome  kliničar ima doživljaj da je vlasnik tuđih života i tuđih sudbina iz čega se rađaju brojni nesporazumi i interpersonalni konflikti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</a:t>
            </a:r>
            <a:r>
              <a:rPr lang="sr-Latn-RS" sz="3600" dirty="0" smtClean="0"/>
              <a:t>ehanizam odbrane koji OSOS  često uključuju</a:t>
            </a:r>
            <a:r>
              <a:rPr lang="en-US" sz="3600" dirty="0" smtClean="0"/>
              <a:t> </a:t>
            </a:r>
            <a:r>
              <a:rPr lang="sr-Latn-RS" sz="3600" dirty="0" smtClean="0"/>
              <a:t>u odnos kliničar-klijent jeste regresija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Situacija u kojoj se osoba SOS oseća bespomoćno i prinuđena da traži pomoć ,  prepuštena moćnim figurama  jer nema razvijene sposobnosti da se sama nosi sa komplikovanim i nedovoljno razumljivim svetom oko njih, često uključuje  mehanizam odbrane </a:t>
            </a:r>
            <a:r>
              <a:rPr lang="sr-Latn-RS" dirty="0" smtClean="0">
                <a:solidFill>
                  <a:srgbClr val="FF0000"/>
                </a:solidFill>
              </a:rPr>
              <a:t>regresiju</a:t>
            </a:r>
            <a:r>
              <a:rPr lang="sr-Latn-RS" dirty="0" smtClean="0"/>
              <a:t> i pokazuju regresivna ponašanja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sr-Latn-RS" dirty="0" smtClean="0"/>
              <a:t>ehanizam odbrane regresija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Odrasla osoba ili dete koji se nalazi u nepovoljnoj situaciji često  regredira  na  niži  razvojni  stupanj u funkcionisanju ličnosti , na kome se razvija  osećanje bespomoćnosti  i zavisnosti od moćnih figura i moguća idealizacija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</a:t>
            </a:r>
            <a:r>
              <a:rPr lang="sr-Latn-RS" dirty="0" smtClean="0"/>
              <a:t>ehanizam regresije često povlači idealizaciju moćnih figura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</a:t>
            </a:r>
            <a:r>
              <a:rPr lang="sr-Latn-RS" dirty="0" smtClean="0"/>
              <a:t>egresija na infantilni nivo dovodi do aktivacije ranog  odnosa dete-roditelj koji se prenosi (transfer) na odnos OSOS-moćna figura  stručnjaka. Ovaj odnos karakteriše pasivno-zavisna pozicija OSOS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vakav odnos može da vodi ka idealizaciji  kliničara ali i nerealnim očekivanjima od njega, što na kraju najčešće završava razočarenjem i ogorčenošću</a:t>
            </a:r>
          </a:p>
          <a:p>
            <a:r>
              <a:rPr lang="sr-Latn-RS" dirty="0" smtClean="0"/>
              <a:t>Ako je odnos dete -roditelj bio ispunjen konfliktima i negativnim osećanjima deteta prema npr. autoritarnom ocu postoji mogućnost transfera negativnih osećanja i agresije prema kliničaru utoliko pre ako se on ponaša nadmoćno i dominantno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</a:t>
            </a:r>
            <a:r>
              <a:rPr lang="sr-Latn-RS" dirty="0" smtClean="0"/>
              <a:t>rotizacija odnosa klijent-kliničar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Kada se formira emocionalno pozitivan odnos između kliničara i pacijenta on u određenim okolnostima može biti erotizovan.</a:t>
            </a:r>
          </a:p>
          <a:p>
            <a:r>
              <a:rPr lang="en-US" sz="2800" dirty="0" smtClean="0"/>
              <a:t>P</a:t>
            </a:r>
            <a:r>
              <a:rPr lang="sr-Latn-RS" sz="2800" dirty="0" smtClean="0"/>
              <a:t>acijent se može emocionalno vezati za kliničara, a  ovo može prerasti u divljenje,erotsku privlačnost , čak osećanje zaljubljenosti </a:t>
            </a:r>
          </a:p>
          <a:p>
            <a:r>
              <a:rPr lang="sr-Latn-RS" sz="2800" dirty="0" smtClean="0"/>
              <a:t>Potrebno je oprezno rukovanje ovom pojavom od strane kliničara</a:t>
            </a:r>
            <a:endParaRPr lang="en-US" sz="2800" dirty="0" smtClean="0"/>
          </a:p>
          <a:p>
            <a:pPr>
              <a:buNone/>
            </a:pPr>
            <a:r>
              <a:rPr lang="sr-Latn-RS" sz="2800" dirty="0" smtClean="0"/>
              <a:t> 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</a:t>
            </a:r>
            <a:r>
              <a:rPr lang="sr-Latn-RS" dirty="0" smtClean="0"/>
              <a:t>liničar  je u povoljnoj  situaciji da može lakše kanalisati odnos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dirty="0" smtClean="0"/>
              <a:t>  Odrasla osoba ili dete koji se nalazi u nepovoljnoj situaciji često  regredira  na  niži  razvojni  stupanj u funkcionisanju ličnosti , na kome se razvija  osećanje bespomoćnosti  i zavisnosti od moćnih figura i moguća idealizacija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rofesionalni odnos kliničara koji je informisan i psihološki edukovan zahteva zrelo ponašanje u ovakvoj situaciji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</a:t>
            </a:r>
            <a:r>
              <a:rPr lang="sr-Latn-RS" dirty="0" smtClean="0"/>
              <a:t>spostavljanje emocionalne kontrole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 Kliničar koji raspolaže znanjem o ovoj problematici i svest o korenima ove pojave, omogućavaju uspostavljanje i održavanje  pravog profesionalnog odnosa.</a:t>
            </a:r>
          </a:p>
          <a:p>
            <a:r>
              <a:rPr lang="sr-Latn-RS" dirty="0" smtClean="0"/>
              <a:t>Kliničar može bolje kontrolisati i profesionalno kanalisati ovakav odnos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</a:t>
            </a:r>
            <a:r>
              <a:rPr lang="sr-Latn-RS" dirty="0" smtClean="0"/>
              <a:t>omunikativna barijera i njeno prevazilaženje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 Kliničar koji radi sa osobama oštećenog sluha mora da se obući znakovnom jeziku</a:t>
            </a:r>
          </a:p>
          <a:p>
            <a:r>
              <a:rPr lang="sr-Latn-RS" dirty="0" smtClean="0"/>
              <a:t>U komunikaciji trebalo bi da koristi sve raspoložive kanale (Metod totalne komunikacije)</a:t>
            </a:r>
          </a:p>
          <a:p>
            <a:r>
              <a:rPr lang="sr-Latn-RS" dirty="0" smtClean="0"/>
              <a:t>Kliničar takođe mora poznavati specifičnosti ove populacije i njihovog načina života i imati iskustvo u ovoj oblasti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Perspektiva kliničara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Kliničko osoblje često se žali na preopterećenost poslom, nedostatak vremena, uslove rada i prevelika i nerealna očekivanja pacijenata. Takođe govore o osećaju da su pružili mnogo više nego što im klijent i njegova porodica priznaju</a:t>
            </a:r>
          </a:p>
          <a:p>
            <a:endParaRPr lang="en-US" dirty="0"/>
          </a:p>
        </p:txBody>
      </p:sp>
      <p:pic>
        <p:nvPicPr>
          <p:cNvPr id="7" name="Picture 10" descr="doktori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19556" y="2406237"/>
            <a:ext cx="2913888" cy="2913888"/>
          </a:xfr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</a:t>
            </a:r>
            <a:r>
              <a:rPr lang="sr-Latn-RS" dirty="0" smtClean="0"/>
              <a:t>enomen profesionalnog sagorevanja (izgaranja)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CS" dirty="0" smtClean="0">
                <a:latin typeface="Arial" charset="0"/>
                <a:cs typeface="Arial" charset="0"/>
              </a:rPr>
              <a:t>Sindrom izgaranja („burnout“)</a:t>
            </a:r>
            <a:br>
              <a:rPr lang="sr-Latn-CS" dirty="0" smtClean="0">
                <a:latin typeface="Arial" charset="0"/>
                <a:cs typeface="Arial" charset="0"/>
              </a:rPr>
            </a:br>
            <a:endParaRPr lang="sr-Latn-CS" dirty="0" smtClean="0">
              <a:latin typeface="Arial" charset="0"/>
              <a:cs typeface="Arial" charset="0"/>
            </a:endParaRPr>
          </a:p>
          <a:p>
            <a:r>
              <a:rPr lang="sr-Latn-CS" sz="2000" dirty="0" smtClean="0">
                <a:latin typeface="Arial" charset="0"/>
                <a:cs typeface="Arial" charset="0"/>
              </a:rPr>
              <a:t>Definicije: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231775" indent="-173038">
              <a:spcAft>
                <a:spcPts val="1200"/>
              </a:spcAft>
              <a:buFont typeface="Wingdings" pitchFamily="2" charset="2"/>
              <a:buChar char="q"/>
            </a:pP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Emotivna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reakcija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na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hronični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stres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u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kojoj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dolazi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do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postepenog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u="sng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iscrpljivanja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resursa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osob</a:t>
            </a:r>
            <a:r>
              <a:rPr lang="sr-Latn-R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e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, </a:t>
            </a:r>
            <a:r>
              <a:rPr lang="sr-Latn-R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a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uključuje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emocionalnu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,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fizičku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i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kognitivnu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iscrpljenost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i="1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(</a:t>
            </a:r>
            <a:r>
              <a:rPr lang="en-US" sz="2400" i="1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Shirom</a:t>
            </a:r>
            <a:r>
              <a:rPr lang="en-US" sz="2400" i="1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, 1989)</a:t>
            </a:r>
          </a:p>
          <a:p>
            <a:pPr marL="231775" indent="-173038">
              <a:spcAft>
                <a:spcPts val="1200"/>
              </a:spcAft>
              <a:buFont typeface="Wingdings" pitchFamily="2" charset="2"/>
              <a:buChar char="q"/>
            </a:pP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Stanje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mentalne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i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/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ili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fizičke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u="sng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iscrpljenosti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prouzrokovano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ekscesivnim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i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dugotrajnim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stresom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i="1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(Australian </a:t>
            </a:r>
            <a:r>
              <a:rPr lang="en-US" sz="2400" i="1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Institue</a:t>
            </a:r>
            <a:r>
              <a:rPr lang="en-US" sz="2400" i="1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of Health and Welfare, 2002)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Sindrom izgaranja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3400" y="1600200"/>
            <a:ext cx="8232775" cy="5029200"/>
          </a:xfrm>
        </p:spPr>
        <p:txBody>
          <a:bodyPr/>
          <a:lstStyle/>
          <a:p>
            <a:pPr marL="231775" indent="-173038" eaLnBrk="1" hangingPunct="1">
              <a:lnSpc>
                <a:spcPct val="95000"/>
              </a:lnSpc>
              <a:spcBef>
                <a:spcPct val="20000"/>
              </a:spcBef>
              <a:spcAft>
                <a:spcPts val="2400"/>
              </a:spcAft>
              <a:buFont typeface="Wingdings" pitchFamily="2" charset="2"/>
              <a:buChar char="q"/>
            </a:pPr>
            <a:r>
              <a:rPr lang="sr-Latn-C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P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rimarno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je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prisutan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i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istraživan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u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oblasti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pomagačkih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profesija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(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nastavnika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,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medicinskih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sestara</a:t>
            </a:r>
            <a:r>
              <a:rPr lang="en-US" sz="2400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,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lekara</a:t>
            </a:r>
            <a:r>
              <a:rPr lang="en-US" sz="2400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,</a:t>
            </a:r>
            <a:r>
              <a:rPr lang="sr-Latn-RS" sz="2400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psihologa,</a:t>
            </a:r>
            <a:r>
              <a:rPr lang="en-US" sz="2400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sr-Latn-RS" sz="2400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defektologa, </a:t>
            </a:r>
            <a:r>
              <a:rPr lang="en-US" sz="2400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socijalnih</a:t>
            </a:r>
            <a:r>
              <a:rPr lang="en-US" sz="2400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radnika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,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policajaca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itd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) </a:t>
            </a:r>
          </a:p>
          <a:p>
            <a:pPr marL="231775" indent="-173038" eaLnBrk="1" hangingPunct="1">
              <a:lnSpc>
                <a:spcPct val="95000"/>
              </a:lnSpc>
              <a:spcBef>
                <a:spcPct val="20000"/>
              </a:spcBef>
              <a:spcAft>
                <a:spcPts val="2400"/>
              </a:spcAft>
              <a:buFont typeface="Wingdings" pitchFamily="2" charset="2"/>
              <a:buChar char="q"/>
            </a:pP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Etiologija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je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multidimenzionalna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-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na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razvijanje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ovog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sindroma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utiču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psihološki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,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sociodemografski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,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finansijski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faktori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i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faktori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koji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se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odnose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na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samu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radnu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organizaciju</a:t>
            </a:r>
            <a:endParaRPr lang="sr-Latn-CS" sz="2400" dirty="0">
              <a:solidFill>
                <a:srgbClr val="503C3C"/>
              </a:solidFill>
              <a:latin typeface="Arial" charset="0"/>
              <a:cs typeface="Arial" charset="0"/>
            </a:endParaRPr>
          </a:p>
          <a:p>
            <a:pPr marL="231775" indent="-173038" eaLnBrk="1" hangingPunct="1">
              <a:lnSpc>
                <a:spcPct val="95000"/>
              </a:lnSpc>
            </a:pPr>
            <a:r>
              <a:rPr lang="sr-Latn-CS" sz="2400" dirty="0">
                <a:solidFill>
                  <a:srgbClr val="503C3C"/>
                </a:solidFill>
                <a:latin typeface="Arial" charset="0"/>
              </a:rPr>
              <a:t>Prepoznat je i u međunarodnoj klasifikaciji bolesti ICD-10 (dijagnoza Z73.0), dakle ne u okviru poglavlja Mentalni poremećaji i poremećaji ponašanja već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</a:rPr>
              <a:t>kao</a:t>
            </a:r>
            <a:r>
              <a:rPr lang="en-US" sz="2400" dirty="0">
                <a:solidFill>
                  <a:srgbClr val="503C3C"/>
                </a:solidFill>
                <a:latin typeface="Arial" charset="0"/>
              </a:rPr>
              <a:t> </a:t>
            </a:r>
            <a:r>
              <a:rPr lang="sr-Latn-CS" sz="2400" dirty="0">
                <a:solidFill>
                  <a:srgbClr val="503C3C"/>
                </a:solidFill>
                <a:latin typeface="Arial" charset="0"/>
              </a:rPr>
              <a:t>faktor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</a:rPr>
              <a:t>koj</a:t>
            </a:r>
            <a:r>
              <a:rPr lang="sr-Latn-CS" sz="2400" dirty="0">
                <a:solidFill>
                  <a:srgbClr val="503C3C"/>
                </a:solidFill>
                <a:latin typeface="Arial" charset="0"/>
              </a:rPr>
              <a:t>i</a:t>
            </a:r>
            <a:r>
              <a:rPr lang="en-US" sz="2400" dirty="0">
                <a:solidFill>
                  <a:srgbClr val="503C3C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</a:rPr>
              <a:t>uti</a:t>
            </a:r>
            <a:r>
              <a:rPr lang="sr-Latn-CS" sz="2400" dirty="0">
                <a:solidFill>
                  <a:srgbClr val="503C3C"/>
                </a:solidFill>
                <a:latin typeface="Arial" charset="0"/>
              </a:rPr>
              <a:t>če na zdravstveni status i kontakt sa zdravstvenim sistemom</a:t>
            </a:r>
            <a:endParaRPr lang="en-US" sz="2400" dirty="0">
              <a:solidFill>
                <a:srgbClr val="503C3C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609600" y="6248400"/>
            <a:ext cx="5421313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sr-Latn-CS" sz="4000" b="1"/>
              <a:t>Šta je to “izgaranje” na poslu?</a:t>
            </a:r>
            <a:endParaRPr lang="en-US" sz="4000"/>
          </a:p>
        </p:txBody>
      </p:sp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sr-Latn-CS" dirty="0"/>
              <a:t>Izgaranje na poslu je psihološki termin za iskustvo dugotrajne iscrpljenosti i smanjenog interesovanja za posao koji se obavlja. </a:t>
            </a:r>
          </a:p>
          <a:p>
            <a:r>
              <a:rPr lang="sr-Latn-CS" dirty="0"/>
              <a:t>Utvrđeno je da je prevalenca ove pojave kod zdravstvenih </a:t>
            </a:r>
            <a:r>
              <a:rPr lang="sr-Latn-CS" dirty="0" smtClean="0"/>
              <a:t>radnika</a:t>
            </a:r>
            <a:r>
              <a:rPr lang="en-US" dirty="0" smtClean="0"/>
              <a:t> </a:t>
            </a:r>
            <a:r>
              <a:rPr lang="sr-Latn-RS" dirty="0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pomaga</a:t>
            </a:r>
            <a:r>
              <a:rPr lang="sr-Latn-RS" dirty="0" smtClean="0"/>
              <a:t>č</a:t>
            </a:r>
            <a:r>
              <a:rPr lang="en-US" dirty="0" err="1" smtClean="0"/>
              <a:t>kim</a:t>
            </a:r>
            <a:r>
              <a:rPr lang="en-US" dirty="0" smtClean="0"/>
              <a:t> </a:t>
            </a:r>
            <a:r>
              <a:rPr lang="en-US" dirty="0" err="1" smtClean="0"/>
              <a:t>profesijama</a:t>
            </a:r>
            <a:r>
              <a:rPr lang="sr-Latn-CS" dirty="0" smtClean="0"/>
              <a:t> </a:t>
            </a:r>
            <a:r>
              <a:rPr lang="sr-Latn-CS" dirty="0"/>
              <a:t>velika.</a:t>
            </a:r>
            <a:endParaRPr lang="en-US" dirty="0"/>
          </a:p>
          <a:p>
            <a:endParaRPr lang="en-US" dirty="0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8388350" y="4797425"/>
            <a:ext cx="287338" cy="158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5100" y="5114925"/>
            <a:ext cx="26289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sr-Latn-CS" sz="4000" b="1"/>
              <a:t>Šta je to “izgaranje” na poslu?</a:t>
            </a:r>
            <a:endParaRPr lang="en-US" sz="4000"/>
          </a:p>
        </p:txBody>
      </p:sp>
      <p:sp>
        <p:nvSpPr>
          <p:cNvPr id="3379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sr-Latn-CS" dirty="0"/>
              <a:t>Sindrom izgaranja prepoznat je 70-tih godina prošlog veka. </a:t>
            </a:r>
          </a:p>
          <a:p>
            <a:r>
              <a:rPr lang="sr-Latn-CS" dirty="0"/>
              <a:t>Simptomi izgaranja su: nemogućnost da se prevlada emocionalni stres na poslu i ekscesivno korišćenje energije koje vodi ka doživljaju iscrpljenosti i neuspeha. </a:t>
            </a:r>
          </a:p>
          <a:p>
            <a:pPr>
              <a:buNone/>
            </a:pPr>
            <a:endParaRPr lang="sr-Latn-C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4000"/>
              <a:t>Izgaranje na poslu utiče na promene:</a:t>
            </a:r>
            <a:endParaRPr lang="en-US" sz="400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r-Latn-CS" sz="2800"/>
              <a:t>u ponašanju</a:t>
            </a:r>
          </a:p>
          <a:p>
            <a:r>
              <a:rPr lang="sr-Latn-CS" sz="2800"/>
              <a:t>u osećanjima</a:t>
            </a:r>
          </a:p>
          <a:p>
            <a:r>
              <a:rPr lang="sr-Latn-CS" sz="2800"/>
              <a:t>u razmišljanju</a:t>
            </a:r>
          </a:p>
          <a:p>
            <a:r>
              <a:rPr lang="sr-Latn-CS" sz="2800"/>
              <a:t>u zdravlju</a:t>
            </a:r>
            <a:endParaRPr lang="en-US" sz="2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r-Latn-CS" sz="3600" dirty="0" smtClean="0"/>
              <a:t>Komunikacija između kliničara i klijenta:</a:t>
            </a:r>
            <a:endParaRPr lang="en-US" sz="3600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endParaRPr lang="sr-Latn-CS" sz="2800" dirty="0" smtClean="0"/>
          </a:p>
          <a:p>
            <a:pPr eaLnBrk="1" hangingPunct="1"/>
            <a:r>
              <a:rPr lang="sr-Latn-CS" sz="2800" dirty="0" smtClean="0"/>
              <a:t>Ne bi trebalo da bude impersonalna,neutralna i hladna kao u drugim oblastima profesionalnog komuniciranja</a:t>
            </a:r>
          </a:p>
          <a:p>
            <a:pPr eaLnBrk="1" hangingPunct="1"/>
            <a:r>
              <a:rPr lang="sr-Latn-CS" sz="2800" dirty="0" smtClean="0"/>
              <a:t>Trebalo bi da se kreira atmosfera senzitivnog, toplog prihvatanja klijenta</a:t>
            </a:r>
          </a:p>
          <a:p>
            <a:pPr eaLnBrk="1" hangingPunct="1"/>
            <a:r>
              <a:rPr lang="sr-Latn-CS" sz="2800" dirty="0" smtClean="0"/>
              <a:t>Iskustva iz psihoterapije  pokazuju da ovakva komunikacija  blagotvorno deluju mentalno higijenski, utičući ne samo na psihičko već i fizičko zdravlje klijenta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</a:t>
            </a:r>
            <a:r>
              <a:rPr lang="sr-Latn-RS" dirty="0" smtClean="0"/>
              <a:t>liničari kao učesnici   </a:t>
            </a:r>
            <a:br>
              <a:rPr lang="sr-Latn-RS" dirty="0" smtClean="0"/>
            </a:br>
            <a:r>
              <a:rPr lang="sr-Latn-RS" dirty="0" smtClean="0"/>
              <a:t> interakcije i komunikacije sa pacijentom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Latn-RS" dirty="0" smtClean="0"/>
          </a:p>
          <a:p>
            <a:r>
              <a:rPr lang="sr-Latn-RS" dirty="0" smtClean="0"/>
              <a:t>  Stručnjaci (posebno lekari) nekad zauzimaju distanciran i krut stav neprikosnovenog “autoriteta za bolesti tela” i smatraju da tako ostavljaju bolji utisak , bolje štite svoj autoritet i povećavaju uspešnost svog delovanja</a:t>
            </a:r>
          </a:p>
          <a:p>
            <a:r>
              <a:rPr lang="sr-Latn-RS" dirty="0" smtClean="0"/>
              <a:t>  Ovakav odnos je kontraproduktivan</a:t>
            </a:r>
            <a:endParaRPr lang="en-US" dirty="0"/>
          </a:p>
        </p:txBody>
      </p:sp>
      <p:pic>
        <p:nvPicPr>
          <p:cNvPr id="15362" name="Picture 2" descr="doktori.n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1333500" cy="1333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ercepcija stručnjaka i stručne pomoći od strane pacijenta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pPr>
              <a:buNone/>
            </a:pPr>
            <a:r>
              <a:rPr lang="en-US" dirty="0" smtClean="0"/>
              <a:t>V</a:t>
            </a:r>
            <a:r>
              <a:rPr lang="sr-Latn-RS" dirty="0" smtClean="0"/>
              <a:t>ećina klijenata nema dovoljno defektoloških i medicinskih znanja  tako da u prvi plan njihove percepcije i procene tokom interakcije  dolazi ljubaznost , toplina i prijateljski nastup kliničara (specijalnog rehabilitatora)</a:t>
            </a:r>
          </a:p>
          <a:p>
            <a:pPr>
              <a:buNone/>
            </a:pPr>
            <a:endParaRPr lang="sr-Latn-R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rijateljski nastup kliničara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RS" dirty="0" smtClean="0"/>
              <a:t>    Kliničar koji deluje prijateljski , naklonjeno i sigurno nastupa, procenjuje se kao kompetentniji i prijatniji od onog koji deluje hladno i rezervisano</a:t>
            </a:r>
          </a:p>
          <a:p>
            <a:pPr>
              <a:buNone/>
            </a:pPr>
            <a:r>
              <a:rPr lang="sr-Latn-RS" dirty="0" smtClean="0"/>
              <a:t>Prijateljski nastup ima ogromnu pozitivnu ulogu u (re)habilitaciji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8" name="Content Placeholder 7" descr="thBKPN832M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76400" y="2438400"/>
            <a:ext cx="1905000" cy="18288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sihičko stanje klijenta sa OS u komunikaciji sa kliničarem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 OSOS, posebno deca se često osećaju:</a:t>
            </a:r>
          </a:p>
          <a:p>
            <a:pPr>
              <a:buFontTx/>
              <a:buChar char="-"/>
            </a:pPr>
            <a:r>
              <a:rPr lang="sr-Latn-RS" dirty="0" smtClean="0"/>
              <a:t>bespomoćno,</a:t>
            </a:r>
          </a:p>
          <a:p>
            <a:pPr>
              <a:buFontTx/>
              <a:buChar char="-"/>
            </a:pPr>
            <a:r>
              <a:rPr lang="sr-Latn-RS" dirty="0" smtClean="0"/>
              <a:t>ranjivo i osetljivo na  neprijatna događanja</a:t>
            </a:r>
          </a:p>
          <a:p>
            <a:pPr>
              <a:buFontTx/>
              <a:buChar char="-"/>
            </a:pPr>
            <a:r>
              <a:rPr lang="sr-Latn-RS" dirty="0" smtClean="0"/>
              <a:t>očekuju razumevanje i pomoć drugih, posebno stručnjaka</a:t>
            </a:r>
          </a:p>
          <a:p>
            <a:pPr>
              <a:buFontTx/>
              <a:buChar char="-"/>
            </a:pPr>
            <a:r>
              <a:rPr lang="sr-Latn-RS" dirty="0" smtClean="0"/>
              <a:t>Pojačava  se potreba za zaštitom i sigurnošću (Maslovljeva  hijerarhija potreba )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siholo</a:t>
            </a:r>
            <a:r>
              <a:rPr lang="sr-Latn-RS" dirty="0" smtClean="0"/>
              <a:t>š</a:t>
            </a:r>
            <a:r>
              <a:rPr lang="sr-Latn-RS" dirty="0" smtClean="0"/>
              <a:t>ki </a:t>
            </a:r>
            <a:r>
              <a:rPr lang="sr-Latn-RS" dirty="0" smtClean="0"/>
              <a:t>faktori u komunikaciji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r-Latn-RS" dirty="0" smtClean="0"/>
          </a:p>
          <a:p>
            <a:r>
              <a:rPr lang="en-US" dirty="0" smtClean="0"/>
              <a:t>U </a:t>
            </a:r>
            <a:r>
              <a:rPr lang="en-US" dirty="0" err="1" smtClean="0"/>
              <a:t>komunikaciji</a:t>
            </a:r>
            <a:r>
              <a:rPr lang="en-US" dirty="0" smtClean="0"/>
              <a:t> se </a:t>
            </a:r>
            <a:r>
              <a:rPr lang="en-US" dirty="0" err="1" smtClean="0"/>
              <a:t>bavimo</a:t>
            </a:r>
            <a:r>
              <a:rPr lang="en-US" dirty="0" smtClean="0"/>
              <a:t> </a:t>
            </a:r>
            <a:r>
              <a:rPr lang="en-US" dirty="0" err="1" smtClean="0"/>
              <a:t>uticajem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sr-Latn-CS" dirty="0" smtClean="0"/>
              <a:t>č</a:t>
            </a:r>
            <a:r>
              <a:rPr lang="en-US" dirty="0" err="1" smtClean="0"/>
              <a:t>oveka</a:t>
            </a:r>
            <a:r>
              <a:rPr lang="en-US" dirty="0" smtClean="0"/>
              <a:t> </a:t>
            </a:r>
            <a:r>
              <a:rPr lang="sr-Latn-RS" dirty="0" smtClean="0"/>
              <a:t>(klijent i kliničar)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drugog</a:t>
            </a:r>
            <a:endParaRPr lang="en-US" dirty="0" smtClean="0"/>
          </a:p>
          <a:p>
            <a:r>
              <a:rPr lang="en-US" dirty="0" err="1" smtClean="0"/>
              <a:t>Komunikaciju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govor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posmatrati</a:t>
            </a:r>
            <a:r>
              <a:rPr lang="en-US" dirty="0" smtClean="0"/>
              <a:t> u </a:t>
            </a:r>
            <a:r>
              <a:rPr lang="en-US" dirty="0" err="1" smtClean="0"/>
              <a:t>jedinstvu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sr-Latn-CS" dirty="0" smtClean="0"/>
              <a:t>šć</a:t>
            </a:r>
            <a:r>
              <a:rPr lang="en-US" dirty="0" smtClean="0"/>
              <a:t>u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relaciji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nesvesnim</a:t>
            </a:r>
            <a:endParaRPr lang="en-US" dirty="0" smtClean="0"/>
          </a:p>
          <a:p>
            <a:r>
              <a:rPr lang="sr-Latn-CS" dirty="0" smtClean="0"/>
              <a:t>Uspehu komunikacije doprinose zainteresovanost, poverenje, dobronamernost oba učesnika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</a:t>
            </a:r>
            <a:r>
              <a:rPr lang="sr-Latn-RS" dirty="0" smtClean="0"/>
              <a:t>eka pravila i uslovi za dobru komunikacij</a:t>
            </a:r>
            <a:r>
              <a:rPr lang="en-US" dirty="0" smtClean="0"/>
              <a:t>u</a:t>
            </a:r>
            <a:r>
              <a:rPr lang="sr-Latn-RS" dirty="0" smtClean="0"/>
              <a:t> sa OOS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</a:t>
            </a:r>
            <a:r>
              <a:rPr lang="sr-Latn-RS" dirty="0" smtClean="0"/>
              <a:t>braćati se isključivo anfas</a:t>
            </a:r>
          </a:p>
          <a:p>
            <a:r>
              <a:rPr lang="en-US" dirty="0" smtClean="0"/>
              <a:t>G</a:t>
            </a:r>
            <a:r>
              <a:rPr lang="sr-Latn-RS" dirty="0" smtClean="0"/>
              <a:t>ovoriti nešto glasnije ali ne vikati</a:t>
            </a:r>
          </a:p>
          <a:p>
            <a:r>
              <a:rPr lang="en-US" dirty="0" smtClean="0"/>
              <a:t>G</a:t>
            </a:r>
            <a:r>
              <a:rPr lang="sr-Latn-RS" dirty="0" smtClean="0"/>
              <a:t>ovoriti sporije,laganim tempom(ne presporo)</a:t>
            </a:r>
          </a:p>
          <a:p>
            <a:r>
              <a:rPr lang="en-US" dirty="0" smtClean="0"/>
              <a:t>N</a:t>
            </a:r>
            <a:r>
              <a:rPr lang="sr-Latn-RS" dirty="0" smtClean="0"/>
              <a:t>aglasiti oblikovanje usnama</a:t>
            </a:r>
          </a:p>
          <a:p>
            <a:r>
              <a:rPr lang="en-US" dirty="0" smtClean="0"/>
              <a:t>L</a:t>
            </a:r>
            <a:r>
              <a:rPr lang="sr-Latn-RS" dirty="0" smtClean="0"/>
              <a:t>ice govornika (sagovornika) dobro osvetljeno</a:t>
            </a:r>
          </a:p>
          <a:p>
            <a:r>
              <a:rPr lang="en-US" dirty="0" smtClean="0"/>
              <a:t>L</a:t>
            </a:r>
            <a:r>
              <a:rPr lang="sr-Latn-RS" dirty="0" smtClean="0"/>
              <a:t>ica govornika i sagovornika u istoj visinskoj ravni</a:t>
            </a:r>
          </a:p>
          <a:p>
            <a:r>
              <a:rPr lang="en-US" dirty="0" smtClean="0"/>
              <a:t>K</a:t>
            </a:r>
            <a:r>
              <a:rPr lang="sr-Latn-RS" dirty="0" smtClean="0"/>
              <a:t>oristiti gest (Znakovni jezik) kombinovani metod</a:t>
            </a:r>
          </a:p>
          <a:p>
            <a:r>
              <a:rPr lang="en-US" dirty="0" smtClean="0"/>
              <a:t>K</a:t>
            </a:r>
            <a:r>
              <a:rPr lang="sr-Latn-RS" dirty="0" smtClean="0"/>
              <a:t>oristiti mimiku , pantomimu, telo</a:t>
            </a:r>
          </a:p>
          <a:p>
            <a:r>
              <a:rPr lang="en-US" dirty="0" smtClean="0"/>
              <a:t>K</a:t>
            </a:r>
            <a:r>
              <a:rPr lang="sr-Latn-RS" dirty="0" smtClean="0"/>
              <a:t>oristiti pisanje,čitanje, sčitavanje sa usana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onavljati važne reči, fraze (posebno </a:t>
            </a:r>
            <a:r>
              <a:rPr lang="en-US" dirty="0" err="1" smtClean="0"/>
              <a:t>nove</a:t>
            </a:r>
            <a:r>
              <a:rPr lang="en-US" dirty="0" smtClean="0"/>
              <a:t>,</a:t>
            </a:r>
            <a:r>
              <a:rPr lang="sr-Latn-RS" dirty="0" smtClean="0"/>
              <a:t>retke i teške reči)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raviti male pauze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stvariti pozitivan emocionalni odnos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ovećano strpljenje i tolerancija na </a:t>
            </a:r>
            <a:r>
              <a:rPr lang="sr-Latn-RS" dirty="0" smtClean="0"/>
              <a:t>frustracije kod </a:t>
            </a:r>
            <a:r>
              <a:rPr lang="sr-Latn-RS" dirty="0" smtClean="0"/>
              <a:t>čujućeg </a:t>
            </a:r>
            <a:r>
              <a:rPr lang="sr-Latn-RS" dirty="0" smtClean="0"/>
              <a:t>kliničara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</a:t>
            </a:r>
            <a:r>
              <a:rPr lang="sr-Latn-RS" dirty="0" smtClean="0"/>
              <a:t>napređivanje komunikacije kliničar-klijent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</a:t>
            </a:r>
            <a:r>
              <a:rPr lang="sr-Latn-RS" dirty="0" smtClean="0"/>
              <a:t>omunikativne veštine se uče i mogu se trenirati i usavršavati</a:t>
            </a:r>
          </a:p>
          <a:p>
            <a:r>
              <a:rPr lang="en-US" dirty="0" smtClean="0"/>
              <a:t>K</a:t>
            </a:r>
            <a:r>
              <a:rPr lang="sr-Latn-RS" dirty="0" smtClean="0"/>
              <a:t>liničari  koji su obučeni u maniru bio-medicinskog modela fokusirani su u komunikaciji samo  na telesne tegobe i često izbegavaju neku opštiju temu u komunikaciji</a:t>
            </a:r>
          </a:p>
          <a:p>
            <a:r>
              <a:rPr lang="en-US" dirty="0" smtClean="0"/>
              <a:t>N</a:t>
            </a:r>
            <a:r>
              <a:rPr lang="sr-Latn-RS" dirty="0" smtClean="0"/>
              <a:t>eki pružaju otpor bavljenju prevencijom i socio-emocionalnim interakcijama smatrajući je oblašću drugih struka (psiholog, psihijatar)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</a:t>
            </a:r>
            <a:r>
              <a:rPr lang="sr-Latn-RS" dirty="0" smtClean="0"/>
              <a:t>straživanja i klinička praksa pokazuju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Ovi odnosi, interakcije i komunikacije mogu da se unapređuju kroz edukaciju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rogrami obuke komuniciranja verbalnim i neverbalnim sredstvima danas su vrlo aktuelni u obrazovanju kliničara u razvijenom svetu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buka klijenata takođe je dala dobre efekte. </a:t>
            </a:r>
            <a:r>
              <a:rPr lang="en-US" dirty="0" smtClean="0"/>
              <a:t>O</a:t>
            </a:r>
            <a:r>
              <a:rPr lang="sr-Latn-RS" dirty="0" smtClean="0"/>
              <a:t>ni se takođe treniraju da postavljaju  pitanja u vezi bolesti,tretmana i nege što dovodi do redukcije anksioznosti, povećava osećaj lične kontrole i zadovoljstva stručnom uslugom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“</a:t>
            </a:r>
            <a:r>
              <a:rPr lang="en-US" dirty="0" smtClean="0"/>
              <a:t>O</a:t>
            </a:r>
            <a:r>
              <a:rPr lang="sr-Latn-RS" dirty="0" smtClean="0"/>
              <a:t>kidači” za uspostavljanje dobre i uspešne komunikacije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pPr>
              <a:buNone/>
            </a:pPr>
            <a:r>
              <a:rPr lang="sr-Latn-RS" dirty="0" smtClean="0"/>
              <a:t>   </a:t>
            </a:r>
            <a:r>
              <a:rPr lang="en-US" dirty="0" smtClean="0"/>
              <a:t>P</a:t>
            </a:r>
            <a:r>
              <a:rPr lang="sr-Latn-RS" dirty="0" smtClean="0"/>
              <a:t>ozdravljanje OSOS kada uđe u ordinaciju, oslovljavanje imenom (posebno deteta), tapšanje po ramenu ,ljubaznost, osmeh i strpljenje sa pacijentom, otvaraju prostor dobroj komunikaciji i utiču na snižavanje tenzije i anksioznosti  kod klijenta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dirty="0" smtClean="0"/>
              <a:t>Komunikacija sa klijentom i aktivno učešće od strane kliničara</a:t>
            </a:r>
            <a:br>
              <a:rPr lang="sr-Latn-CS" dirty="0" smtClean="0"/>
            </a:br>
            <a:r>
              <a:rPr lang="sr-Latn-CS" dirty="0" smtClean="0"/>
              <a:t> 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sr-Latn-CS" dirty="0" smtClean="0"/>
              <a:t>Veoma bitno za profesionalce- kliničare</a:t>
            </a:r>
            <a:r>
              <a:rPr lang="sr-Latn-CS" sz="2400" dirty="0" smtClean="0"/>
              <a:t>:</a:t>
            </a:r>
          </a:p>
          <a:p>
            <a:pPr eaLnBrk="1" hangingPunct="1"/>
            <a:r>
              <a:rPr lang="sr-Latn-CS" sz="2400" dirty="0" smtClean="0"/>
              <a:t>Morate pokazati da vam je stalo do klijenta</a:t>
            </a:r>
          </a:p>
          <a:p>
            <a:pPr eaLnBrk="1" hangingPunct="1"/>
            <a:r>
              <a:rPr lang="sr-Latn-CS" sz="2400" dirty="0" smtClean="0"/>
              <a:t>Pokazati poštovanje prema njegovoj ličnosti</a:t>
            </a:r>
          </a:p>
          <a:p>
            <a:pPr eaLnBrk="1" hangingPunct="1"/>
            <a:r>
              <a:rPr lang="sr-Latn-CS" sz="2400" dirty="0" smtClean="0"/>
              <a:t>Dati mu dovoljno vremena  da saopšti šta želi </a:t>
            </a:r>
          </a:p>
          <a:p>
            <a:pPr eaLnBrk="1" hangingPunct="1"/>
            <a:r>
              <a:rPr lang="sr-Latn-CS" sz="2400" dirty="0" smtClean="0"/>
              <a:t>Neverbalno učestvovati u komunikaciji</a:t>
            </a:r>
          </a:p>
          <a:p>
            <a:pPr eaLnBrk="1" hangingPunct="1"/>
            <a:r>
              <a:rPr lang="sr-Latn-CS" sz="2400" dirty="0" smtClean="0"/>
              <a:t>Pokazati razumevanje i simpatiju</a:t>
            </a:r>
          </a:p>
          <a:p>
            <a:pPr eaLnBrk="1" hangingPunct="1"/>
            <a:r>
              <a:rPr lang="sr-Latn-CS" sz="2400" dirty="0" smtClean="0"/>
              <a:t>Biti opušten i ne prekidati  klijenta dok ne završi</a:t>
            </a:r>
          </a:p>
          <a:p>
            <a:pPr eaLnBrk="1" hangingPunct="1"/>
            <a:r>
              <a:rPr lang="sr-Latn-CS" sz="2400" dirty="0" smtClean="0"/>
              <a:t>Slušanje klijenta mora biti aktivno i zainteresovano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Neverbalna komunikacija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/>
              <a:t>“Neverbalna komunikacija je vrsta pretežno spontane komunikacije, kojom jedinke bez reči, gestovima, načinom držanja tela, izrazom lica, pogledom ili bojom glasa izražavaju i razmenjuju svoje namere,emocije,raspoloženja, stavove i želje” (Trebješanin i sar. 2008.)</a:t>
            </a:r>
          </a:p>
          <a:p>
            <a:r>
              <a:rPr lang="sr-Latn-RS" dirty="0" smtClean="0"/>
              <a:t>Neverbalna komunikacija se može odvijati i piktoralno (slike, crteži, fotografije, vizuelni grafički simboli) kao što su saobraćajni znaci</a:t>
            </a:r>
          </a:p>
          <a:p>
            <a:r>
              <a:rPr lang="sr-Latn-RS" dirty="0" smtClean="0"/>
              <a:t>Znakovni jezik gluvih i daktilološka komunikacija je sistem namerno korišćenih simbola gestovima i prstima usvojenih o strane zajednice osoba sa oštećenim sluhom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b="1" i="1" dirty="0" smtClean="0">
                <a:latin typeface="+mn-lt"/>
              </a:rPr>
              <a:t>Vrste neverbalne komunikacije</a:t>
            </a:r>
            <a:endParaRPr lang="sr-Latn-CS" b="1" dirty="0" smtClean="0">
              <a:latin typeface="+mn-lt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0" y="1457325"/>
            <a:ext cx="9144000" cy="1400175"/>
          </a:xfrm>
        </p:spPr>
        <p:txBody>
          <a:bodyPr rtlCol="0">
            <a:noAutofit/>
          </a:bodyPr>
          <a:lstStyle/>
          <a:p>
            <a:pPr marL="457200" indent="-4572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sl-SI" sz="2800" b="1" dirty="0" smtClean="0"/>
              <a:t>Kontakt očima</a:t>
            </a:r>
            <a:r>
              <a:rPr lang="sl-SI" sz="2800" dirty="0" smtClean="0"/>
              <a:t> je vrlo važan u svakodnevnoj komunikaciji i smatra se najsnažnijim sredstvom neverbalne komunikacije. Ako uzmemo u obzir da su oči </a:t>
            </a:r>
            <a:r>
              <a:rPr lang="sl-SI" sz="2800" dirty="0" smtClean="0">
                <a:solidFill>
                  <a:srgbClr val="336600"/>
                </a:solidFill>
              </a:rPr>
              <a:t>ogledalo</a:t>
            </a:r>
            <a:r>
              <a:rPr lang="sl-SI" sz="2800" dirty="0" smtClean="0"/>
              <a:t> duše, shvatamo da nam sam pogled mnogo govori o jednoj osobi;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dirty="0"/>
              <a:t>Ako želimo da osoba sa kojom razgovaramo stekne utisak da je slušamo</a:t>
            </a:r>
            <a:r>
              <a:rPr lang="it-IT" sz="2800" dirty="0" smtClean="0"/>
              <a:t>,</a:t>
            </a:r>
            <a:r>
              <a:rPr lang="x-none" sz="2800" dirty="0" smtClean="0"/>
              <a:t> t</a:t>
            </a:r>
            <a:r>
              <a:rPr lang="it-IT" sz="2800" dirty="0" smtClean="0"/>
              <a:t>reba </a:t>
            </a:r>
            <a:r>
              <a:rPr lang="it-IT" sz="2800" dirty="0"/>
              <a:t>da je gledamo u oči oko tri četvrtine vremena razgovora</a:t>
            </a:r>
            <a:r>
              <a:rPr lang="it-IT" sz="2800" dirty="0" smtClean="0"/>
              <a:t>,</a:t>
            </a:r>
            <a:r>
              <a:rPr lang="x-none" sz="2800" dirty="0" smtClean="0"/>
              <a:t> </a:t>
            </a:r>
            <a:r>
              <a:rPr lang="it-IT" sz="2800" dirty="0" smtClean="0"/>
              <a:t>pogledima </a:t>
            </a:r>
            <a:r>
              <a:rPr lang="it-IT" sz="2800" dirty="0"/>
              <a:t>dugim 1-7 sekundi. </a:t>
            </a:r>
            <a:endParaRPr lang="sr-Latn-CS" sz="2800" kern="0" dirty="0"/>
          </a:p>
          <a:p>
            <a:pPr marL="514350" indent="-514350" eaLnBrk="1" fontAlgn="auto" hangingPunct="1">
              <a:spcAft>
                <a:spcPts val="0"/>
              </a:spcAft>
              <a:buFontTx/>
              <a:buAutoNum type="arabicPeriod"/>
              <a:defRPr/>
            </a:pPr>
            <a:endParaRPr lang="sr-Latn-CS" sz="28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28625" y="5072063"/>
            <a:ext cx="91440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sr-Latn-CS" sz="20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285750" y="357188"/>
            <a:ext cx="8786813" cy="857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b="1" dirty="0" smtClean="0"/>
              <a:t>Položaj  tela</a:t>
            </a:r>
            <a:r>
              <a:rPr lang="it-IT" dirty="0" smtClean="0"/>
              <a:t> često govori o </a:t>
            </a:r>
            <a:r>
              <a:rPr lang="en-US" dirty="0" err="1" smtClean="0"/>
              <a:t>unutrašnjim</a:t>
            </a:r>
            <a:r>
              <a:rPr lang="en-US" dirty="0" smtClean="0"/>
              <a:t> </a:t>
            </a:r>
            <a:r>
              <a:rPr lang="en-US" dirty="0" err="1" smtClean="0"/>
              <a:t>stanjima</a:t>
            </a:r>
            <a:endParaRPr lang="sr-Latn-C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-76200" y="1905000"/>
            <a:ext cx="8458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sz="2000" dirty="0">
                <a:latin typeface="+mn-lt"/>
              </a:rPr>
              <a:t> </a:t>
            </a:r>
            <a:r>
              <a:rPr lang="it-IT" sz="2000" dirty="0">
                <a:latin typeface="+mn-lt"/>
              </a:rPr>
              <a:t>Oni koji su puni nade, dominantni, samouvereni uglavnom će imati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uspravno držanje</a:t>
            </a:r>
            <a:r>
              <a:rPr lang="it-IT" sz="2000" dirty="0">
                <a:latin typeface="+mn-lt"/>
              </a:rPr>
              <a:t>. </a:t>
            </a:r>
            <a:endParaRPr lang="x-none" sz="20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>
                <a:latin typeface="+mn-lt"/>
              </a:rPr>
              <a:t>Pozitivni stavovi prema drug</a:t>
            </a:r>
            <a:r>
              <a:rPr lang="x-none" sz="2000" dirty="0">
                <a:latin typeface="+mn-lt"/>
              </a:rPr>
              <a:t>ome</a:t>
            </a:r>
            <a:r>
              <a:rPr lang="it-IT" sz="2000" dirty="0">
                <a:latin typeface="+mn-lt"/>
              </a:rPr>
              <a:t> su najčešće praćeni naginjanjem napred,</a:t>
            </a:r>
            <a:r>
              <a:rPr lang="x-none" sz="2000" dirty="0">
                <a:latin typeface="+mn-lt"/>
              </a:rPr>
              <a:t>prema sagovorniku,</a:t>
            </a:r>
            <a:r>
              <a:rPr lang="it-IT" sz="2000" dirty="0">
                <a:latin typeface="+mn-lt"/>
              </a:rPr>
              <a:t> posebno kada sedimo. </a:t>
            </a:r>
            <a:endParaRPr lang="x-none" sz="20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>
                <a:latin typeface="+mn-lt"/>
              </a:rPr>
              <a:t>Negativni ili neprijateljski stavovi su signalizirani naginjanjem unazad. </a:t>
            </a:r>
            <a:endParaRPr lang="x-none" sz="20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Prekrštenim rukama </a:t>
            </a:r>
            <a:r>
              <a:rPr lang="it-IT" sz="2000" dirty="0">
                <a:latin typeface="+mn-lt"/>
              </a:rPr>
              <a:t>se često može iskazati negativan stav prema drugoj osobi, a</a:t>
            </a:r>
            <a:r>
              <a:rPr lang="x-none" sz="2000" dirty="0">
                <a:latin typeface="+mn-lt"/>
              </a:rPr>
              <a:t> </a:t>
            </a:r>
            <a:r>
              <a:rPr lang="x-none" sz="2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lagano opuštenim rukama pored tela</a:t>
            </a:r>
            <a:r>
              <a:rPr lang="it-IT" sz="2000" dirty="0">
                <a:latin typeface="+mn-lt"/>
              </a:rPr>
              <a:t> otvorenost i pristupačnost</a:t>
            </a:r>
            <a:endParaRPr lang="x-none" sz="20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2000" dirty="0">
                <a:latin typeface="+mn-lt"/>
              </a:rPr>
              <a:t>S</a:t>
            </a:r>
            <a:r>
              <a:rPr lang="it-IT" sz="2000" dirty="0">
                <a:latin typeface="+mn-lt"/>
              </a:rPr>
              <a:t>tav tela može da pokaže samopouzdanje</a:t>
            </a:r>
            <a:r>
              <a:rPr lang="sr-Latn-CS" sz="2000" dirty="0">
                <a:latin typeface="+mn-lt"/>
              </a:rPr>
              <a:t> </a:t>
            </a:r>
            <a:r>
              <a:rPr lang="it-IT" sz="2000" dirty="0">
                <a:latin typeface="+mn-lt"/>
              </a:rPr>
              <a:t>ili nesigurnost. </a:t>
            </a:r>
            <a:r>
              <a:rPr lang="x-none" sz="2000" dirty="0">
                <a:latin typeface="+mn-lt"/>
              </a:rPr>
              <a:t>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2000" dirty="0">
                <a:solidFill>
                  <a:srgbClr val="C00000"/>
                </a:solidFill>
                <a:latin typeface="+mn-lt"/>
              </a:rPr>
              <a:t>P</a:t>
            </a:r>
            <a:r>
              <a:rPr lang="it-IT" sz="2000" dirty="0">
                <a:solidFill>
                  <a:srgbClr val="C00000"/>
                </a:solidFill>
                <a:latin typeface="+mn-lt"/>
              </a:rPr>
              <a:t>ogrbljen stav </a:t>
            </a:r>
            <a:r>
              <a:rPr lang="it-IT" sz="2000" dirty="0">
                <a:latin typeface="+mn-lt"/>
              </a:rPr>
              <a:t>osim što</a:t>
            </a:r>
            <a:r>
              <a:rPr lang="x-none" sz="2000" dirty="0">
                <a:latin typeface="+mn-lt"/>
              </a:rPr>
              <a:t> </a:t>
            </a:r>
            <a:r>
              <a:rPr lang="it-IT" sz="2000" dirty="0">
                <a:latin typeface="+mn-lt"/>
              </a:rPr>
              <a:t>daju sliku nesigurnosti, </a:t>
            </a:r>
            <a:r>
              <a:rPr lang="it-IT" sz="2000" dirty="0" smtClean="0">
                <a:latin typeface="+mn-lt"/>
              </a:rPr>
              <a:t>mo</a:t>
            </a:r>
            <a:r>
              <a:rPr lang="sr-Latn-RS" sz="2000" dirty="0" smtClean="0">
                <a:latin typeface="+mn-lt"/>
              </a:rPr>
              <a:t>že</a:t>
            </a:r>
            <a:r>
              <a:rPr lang="it-IT" sz="2000" dirty="0" smtClean="0">
                <a:latin typeface="+mn-lt"/>
              </a:rPr>
              <a:t> </a:t>
            </a:r>
            <a:r>
              <a:rPr lang="it-IT" sz="2000" dirty="0">
                <a:latin typeface="+mn-lt"/>
              </a:rPr>
              <a:t>često delovati i iritirajuće na onog ko </a:t>
            </a:r>
            <a:r>
              <a:rPr lang="it-IT" sz="2000" dirty="0" smtClean="0">
                <a:latin typeface="+mn-lt"/>
              </a:rPr>
              <a:t> </a:t>
            </a:r>
            <a:r>
              <a:rPr lang="it-IT" sz="2000" dirty="0">
                <a:latin typeface="+mn-lt"/>
              </a:rPr>
              <a:t>sluša.</a:t>
            </a:r>
            <a:endParaRPr lang="sr-Latn-CS" sz="20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sr-Latn-CS" sz="20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9144000" cy="4857750"/>
          </a:xfrm>
        </p:spPr>
        <p:txBody>
          <a:bodyPr/>
          <a:lstStyle/>
          <a:p>
            <a:pPr eaLnBrk="1" hangingPunct="1">
              <a:buNone/>
            </a:pPr>
            <a:endParaRPr lang="sr-Latn-CS" sz="2000" dirty="0" smtClean="0"/>
          </a:p>
          <a:p>
            <a:pPr eaLnBrk="1" hangingPunct="1"/>
            <a:r>
              <a:rPr lang="it-IT" sz="2000" dirty="0" smtClean="0"/>
              <a:t>Kada je glava visoko i malo nagnuta unazad, to </a:t>
            </a:r>
            <a:r>
              <a:rPr lang="sr-Latn-RS" sz="2000" dirty="0" smtClean="0"/>
              <a:t>može da </a:t>
            </a:r>
            <a:r>
              <a:rPr lang="it-IT" sz="2000" dirty="0" smtClean="0"/>
              <a:t>se tumači kao preziran, gord pa čak i agresivan stav</a:t>
            </a:r>
            <a:r>
              <a:rPr lang="en-US" sz="2000" dirty="0" smtClean="0"/>
              <a:t>,</a:t>
            </a:r>
            <a:r>
              <a:rPr lang="en-US" sz="2000" dirty="0" err="1" smtClean="0"/>
              <a:t>posebno</a:t>
            </a:r>
            <a:r>
              <a:rPr lang="it-IT" sz="2000" dirty="0" smtClean="0"/>
              <a:t> ako ga prate oštar pogled, izvijene usne i neuobičajeno crveno lice. </a:t>
            </a:r>
            <a:endParaRPr lang="sr-Latn-CS" sz="2000" dirty="0" smtClean="0"/>
          </a:p>
          <a:p>
            <a:pPr eaLnBrk="1" hangingPunct="1"/>
            <a:r>
              <a:rPr lang="it-IT" sz="2000" dirty="0" smtClean="0"/>
              <a:t>Pognuta glava ukazuje na pokornost, poniznost ili čak depresiju (ako ovo prate faktori kao što je spor, isprekidan i tih govor, kao i izbegavanje kontakta očima).</a:t>
            </a:r>
            <a:endParaRPr lang="sr-Latn-CS" sz="2000" dirty="0" smtClean="0"/>
          </a:p>
          <a:p>
            <a:pPr eaLnBrk="1" hangingPunct="1">
              <a:buNone/>
            </a:pPr>
            <a:endParaRPr lang="sr-Latn-CS" sz="2000" dirty="0" smtClean="0"/>
          </a:p>
          <a:p>
            <a:pPr eaLnBrk="1" hangingPunct="1"/>
            <a:endParaRPr lang="sr-Latn-CS" sz="2000" dirty="0" smtClean="0"/>
          </a:p>
        </p:txBody>
      </p:sp>
      <p:sp>
        <p:nvSpPr>
          <p:cNvPr id="18435" name="Rectangle 1"/>
          <p:cNvSpPr>
            <a:spLocks noChangeArrowheads="1"/>
          </p:cNvSpPr>
          <p:nvPr/>
        </p:nvSpPr>
        <p:spPr bwMode="auto">
          <a:xfrm>
            <a:off x="2743200" y="280988"/>
            <a:ext cx="450193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N</a:t>
            </a:r>
            <a:r>
              <a:rPr lang="sr-Latn-RS" sz="3200" dirty="0" smtClean="0">
                <a:solidFill>
                  <a:srgbClr val="000000"/>
                </a:solidFill>
              </a:rPr>
              <a:t>everbalna komunikacija-</a:t>
            </a:r>
          </a:p>
          <a:p>
            <a:r>
              <a:rPr lang="sr-Latn-RS" sz="3200" dirty="0" smtClean="0">
                <a:solidFill>
                  <a:srgbClr val="000000"/>
                </a:solidFill>
              </a:rPr>
              <a:t>p</a:t>
            </a:r>
            <a:r>
              <a:rPr lang="it-IT" sz="3200" dirty="0" smtClean="0">
                <a:solidFill>
                  <a:srgbClr val="000000"/>
                </a:solidFill>
              </a:rPr>
              <a:t>okreti </a:t>
            </a:r>
            <a:r>
              <a:rPr lang="it-IT" sz="3200" dirty="0">
                <a:solidFill>
                  <a:srgbClr val="000000"/>
                </a:solidFill>
              </a:rPr>
              <a:t>glavom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ChangeArrowheads="1"/>
          </p:cNvSpPr>
          <p:nvPr/>
        </p:nvSpPr>
        <p:spPr bwMode="auto">
          <a:xfrm>
            <a:off x="984250" y="4595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1987" name="Picture 4" descr="PSIHOLOGIJA-KNJIGA 1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685800"/>
            <a:ext cx="6119813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Maslovljeva hijerarhija motiva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228600" y="214313"/>
            <a:ext cx="8329613" cy="1071562"/>
          </a:xfrm>
        </p:spPr>
        <p:txBody>
          <a:bodyPr>
            <a:noAutofit/>
          </a:bodyPr>
          <a:lstStyle/>
          <a:p>
            <a:pPr marL="457200" indent="-457200" eaLnBrk="1" hangingPunct="1">
              <a:buNone/>
            </a:pPr>
            <a:r>
              <a:rPr lang="sr-Latn-RS" sz="1800" b="1" dirty="0" smtClean="0"/>
              <a:t> </a:t>
            </a:r>
            <a:r>
              <a:rPr lang="it-IT" sz="1800" b="1" dirty="0" smtClean="0"/>
              <a:t>Telesni kontakt </a:t>
            </a:r>
            <a:endParaRPr lang="sr-Latn-RS" sz="1800" b="1" dirty="0" smtClean="0"/>
          </a:p>
          <a:p>
            <a:pPr marL="457200" indent="-457200" eaLnBrk="1" hangingPunct="1">
              <a:buNone/>
            </a:pPr>
            <a:endParaRPr lang="sr-Latn-RS" sz="1800" b="1" dirty="0" smtClean="0"/>
          </a:p>
          <a:p>
            <a:pPr marL="457200" indent="-457200" eaLnBrk="1" hangingPunct="1">
              <a:buNone/>
            </a:pPr>
            <a:endParaRPr lang="sr-Latn-RS" sz="1800" b="1" dirty="0" smtClean="0"/>
          </a:p>
          <a:p>
            <a:pPr marL="457200" indent="-457200" eaLnBrk="1" hangingPunct="1">
              <a:buNone/>
            </a:pPr>
            <a:r>
              <a:rPr lang="it-IT" sz="1800" dirty="0" smtClean="0"/>
              <a:t> </a:t>
            </a:r>
            <a:endParaRPr lang="sr-Latn-RS" sz="1800" dirty="0" smtClean="0"/>
          </a:p>
          <a:p>
            <a:pPr marL="457200" indent="-457200" eaLnBrk="1" hangingPunct="1">
              <a:buNone/>
            </a:pPr>
            <a:r>
              <a:rPr lang="it-IT" sz="1800" dirty="0" smtClean="0"/>
              <a:t>Prema istraživanjima, dodir je </a:t>
            </a:r>
            <a:r>
              <a:rPr lang="sr-Latn-RS" sz="1800" dirty="0" smtClean="0"/>
              <a:t>važno komunikativno sredstvo koje </a:t>
            </a:r>
            <a:r>
              <a:rPr lang="en-US" sz="1800" dirty="0" err="1" smtClean="0"/>
              <a:t>klini</a:t>
            </a:r>
            <a:r>
              <a:rPr lang="sr-Latn-RS" sz="1800" dirty="0" smtClean="0"/>
              <a:t>č</a:t>
            </a:r>
            <a:r>
              <a:rPr lang="en-US" sz="1800" dirty="0" err="1" smtClean="0"/>
              <a:t>ar</a:t>
            </a:r>
            <a:r>
              <a:rPr lang="sr-Latn-RS" sz="1800" dirty="0" smtClean="0"/>
              <a:t>  može da koristi u odnosima sa svojim klijentom radi uspostavljanja dobrih emocionalnih veza i poverenja kljijenta</a:t>
            </a:r>
            <a:endParaRPr lang="sr-Latn-CS" sz="1800" dirty="0" smtClean="0"/>
          </a:p>
          <a:p>
            <a:pPr eaLnBrk="1" hangingPunct="1">
              <a:buFontTx/>
              <a:buNone/>
            </a:pPr>
            <a:endParaRPr lang="sr-Latn-CS" sz="1800" dirty="0" smtClean="0"/>
          </a:p>
        </p:txBody>
      </p:sp>
      <p:sp>
        <p:nvSpPr>
          <p:cNvPr id="17412" name="Content Placeholder 2"/>
          <p:cNvSpPr txBox="1">
            <a:spLocks/>
          </p:cNvSpPr>
          <p:nvPr/>
        </p:nvSpPr>
        <p:spPr bwMode="auto">
          <a:xfrm>
            <a:off x="0" y="2209800"/>
            <a:ext cx="8534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 smtClean="0"/>
              <a:t> </a:t>
            </a:r>
            <a:endParaRPr lang="en-US" dirty="0"/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>
                <a:solidFill>
                  <a:srgbClr val="FF0000"/>
                </a:solidFill>
              </a:rPr>
              <a:t>Istraživanjima je utvrđeno da su ljudi koji dodiruju druge</a:t>
            </a:r>
            <a:r>
              <a:rPr lang="sr-Latn-CS" dirty="0">
                <a:solidFill>
                  <a:srgbClr val="FF0000"/>
                </a:solidFill>
              </a:rPr>
              <a:t>,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rgbClr val="FF0000"/>
                </a:solidFill>
              </a:rPr>
              <a:t>tokom</a:t>
            </a:r>
            <a:r>
              <a:rPr lang="sr-Latn-RS" dirty="0" smtClean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rgbClr val="FF0000"/>
                </a:solidFill>
              </a:rPr>
              <a:t>komunikacije </a:t>
            </a:r>
            <a:r>
              <a:rPr lang="it-IT" dirty="0">
                <a:solidFill>
                  <a:srgbClr val="FF0000"/>
                </a:solidFill>
              </a:rPr>
              <a:t>bolje </a:t>
            </a:r>
            <a:r>
              <a:rPr lang="it-IT" dirty="0" smtClean="0">
                <a:solidFill>
                  <a:srgbClr val="FF0000"/>
                </a:solidFill>
              </a:rPr>
              <a:t>prihvaćeni,okarakterisani  </a:t>
            </a:r>
            <a:r>
              <a:rPr lang="it-IT" dirty="0">
                <a:solidFill>
                  <a:srgbClr val="FF0000"/>
                </a:solidFill>
              </a:rPr>
              <a:t>kao pristupačni, kao ljudi koji pružaju više sigurnosti.  </a:t>
            </a:r>
            <a:endParaRPr lang="sr-Latn-CS" dirty="0">
              <a:solidFill>
                <a:srgbClr val="FF0000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/>
              <a:t>Ponekad se dodiru prebrzo pripisuju seksualne konotacije</a:t>
            </a:r>
            <a:r>
              <a:rPr lang="sr-Latn-CS" dirty="0"/>
              <a:t>.</a:t>
            </a:r>
            <a:r>
              <a:rPr lang="sr-Latn-CS" sz="1900" dirty="0"/>
              <a:t> </a:t>
            </a:r>
            <a:endParaRPr lang="sr-Latn-CS" sz="1900" dirty="0" smtClean="0"/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r-Latn-CS" sz="1900" dirty="0" smtClean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Tokom </a:t>
            </a:r>
            <a:r>
              <a:rPr lang="it-IT" sz="2000" dirty="0" smtClean="0"/>
              <a:t>komunikacije</a:t>
            </a:r>
            <a:r>
              <a:rPr lang="sr-Latn-RS" sz="2000" dirty="0" smtClean="0"/>
              <a:t> sa OSOS naročito</a:t>
            </a:r>
            <a:r>
              <a:rPr lang="it-IT" sz="2000" dirty="0" smtClean="0"/>
              <a:t> </a:t>
            </a:r>
            <a:r>
              <a:rPr lang="it-IT" sz="2000" dirty="0"/>
              <a:t>koristimo različite vrste dodira kako bi </a:t>
            </a:r>
            <a:r>
              <a:rPr lang="sr-Latn-RS" sz="2000" dirty="0" smtClean="0"/>
              <a:t>je </a:t>
            </a:r>
            <a:r>
              <a:rPr lang="it-IT" sz="2000" dirty="0" smtClean="0"/>
              <a:t>ohrabrili , </a:t>
            </a:r>
            <a:r>
              <a:rPr lang="it-IT" sz="2000" dirty="0"/>
              <a:t>izrazili nežnost</a:t>
            </a:r>
            <a:r>
              <a:rPr lang="x-none" sz="2000" dirty="0"/>
              <a:t>,</a:t>
            </a:r>
            <a:r>
              <a:rPr lang="it-IT" sz="2000" dirty="0"/>
              <a:t> </a:t>
            </a:r>
            <a:r>
              <a:rPr lang="it-IT" sz="2000" dirty="0" smtClean="0"/>
              <a:t>saosećanje</a:t>
            </a:r>
            <a:r>
              <a:rPr lang="it-IT" sz="2000" dirty="0"/>
              <a:t>, ili podršku. </a:t>
            </a:r>
            <a:endParaRPr lang="sr-Latn-RS" sz="2000" dirty="0" smtClean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r-Latn-CS" sz="2000" dirty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 smtClean="0"/>
              <a:t>Jedan </a:t>
            </a:r>
            <a:r>
              <a:rPr lang="it-IT" sz="2000" dirty="0"/>
              <a:t>od veoma čestih dodira je rukovanje i ono služi kao pozdrav ili kao potvrda </a:t>
            </a:r>
            <a:r>
              <a:rPr lang="it-IT" sz="2000" dirty="0" smtClean="0"/>
              <a:t>dogovora</a:t>
            </a:r>
            <a:r>
              <a:rPr lang="x-none" sz="2000" dirty="0" smtClean="0"/>
              <a:t> </a:t>
            </a:r>
            <a:r>
              <a:rPr lang="it-IT" sz="2000" dirty="0" smtClean="0"/>
              <a:t>ili </a:t>
            </a:r>
            <a:r>
              <a:rPr lang="it-IT" sz="2000" dirty="0"/>
              <a:t>prijateljstva. </a:t>
            </a:r>
            <a:endParaRPr lang="sr-Latn-RS" sz="2000" dirty="0" smtClean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r-Latn-CS" sz="2000" dirty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Prema istraživanjima, mekano rukovanje ostavlja negativan utisak, za razliku od toplog stiska </a:t>
            </a:r>
            <a:endParaRPr lang="sr-Latn-CS" sz="2000" kern="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r-Latn-CS" sz="19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dirty="0"/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dirty="0" smtClean="0"/>
              <a:t>Dobra komunikacija sa klijentom je uvek dobra klinička praksa</a:t>
            </a:r>
            <a:endParaRPr lang="en-US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7239000" cy="3951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b="1" dirty="0" smtClean="0"/>
              <a:t>   Neophodnost savladavanja veština u neverbalnoj i verbalnoj komunikaciji  stručnog osoblja u odnosima sa klijentima oštećenog sluha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dirty="0" smtClean="0"/>
              <a:t>Kliničar treba da stekne veštinu zapažanja i tumačenja neverbalnih poruka, npr. govora tela klijenta (nenamernnih) jednako</a:t>
            </a:r>
            <a:r>
              <a:rPr lang="it-IT" dirty="0" smtClean="0"/>
              <a:t> </a:t>
            </a:r>
            <a:r>
              <a:rPr lang="sr-Latn-CS" dirty="0" smtClean="0"/>
              <a:t>kao i koncentraciju na namerne znakovne i oralne poruke.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dirty="0" smtClean="0"/>
              <a:t>Klijent takođe zapaža i tumači (nekad i pogrešno jer je preosetljiv zbog svoje ometenosti) ponašanje kliničara (verbalno i neverbalno) jer je to ponašanje za njega lično veoma važno.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b="1" i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285750"/>
            <a:ext cx="8643938" cy="9286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b="1" i="1" dirty="0" smtClean="0">
                <a:latin typeface="+mn-lt"/>
              </a:rPr>
              <a:t>Dobra komunikacija sa klijentom </a:t>
            </a:r>
            <a:r>
              <a:rPr lang="es-ES" b="1" i="1" dirty="0" smtClean="0">
                <a:latin typeface="+mn-lt"/>
              </a:rPr>
              <a:t>:</a:t>
            </a:r>
            <a:r>
              <a:rPr lang="sr-Latn-CS" b="1" dirty="0" smtClean="0"/>
              <a:t/>
            </a:r>
            <a:br>
              <a:rPr lang="sr-Latn-CS" b="1" dirty="0" smtClean="0"/>
            </a:br>
            <a:endParaRPr lang="sr-Latn-CS" b="1" dirty="0" smtClean="0"/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457200" y="1000125"/>
            <a:ext cx="7772400" cy="58578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ES" sz="1800" dirty="0" err="1" smtClean="0"/>
              <a:t>Profesionalna</a:t>
            </a:r>
            <a:r>
              <a:rPr lang="es-ES" sz="1800" dirty="0" smtClean="0"/>
              <a:t> </a:t>
            </a:r>
            <a:r>
              <a:rPr lang="es-ES" sz="1800" dirty="0" err="1" smtClean="0"/>
              <a:t>pravila</a:t>
            </a:r>
            <a:r>
              <a:rPr lang="es-ES" sz="1800" dirty="0" smtClean="0"/>
              <a:t>:</a:t>
            </a:r>
            <a:endParaRPr lang="sr-Latn-CS" sz="1800" dirty="0" smtClean="0"/>
          </a:p>
          <a:p>
            <a:pPr eaLnBrk="1" hangingPunct="1">
              <a:buFontTx/>
              <a:buNone/>
            </a:pPr>
            <a:endParaRPr lang="sr-Latn-CS" sz="1800" b="1" dirty="0" smtClean="0"/>
          </a:p>
          <a:p>
            <a:pPr eaLnBrk="1" hangingPunct="1"/>
            <a:r>
              <a:rPr lang="sr-Latn-CS" sz="1800" b="1" dirty="0" smtClean="0"/>
              <a:t>Važno je kako kliničar prima klijenta ; pozdravljanje</a:t>
            </a:r>
          </a:p>
          <a:p>
            <a:pPr eaLnBrk="1" hangingPunct="1">
              <a:buFontTx/>
              <a:buNone/>
            </a:pPr>
            <a:endParaRPr lang="sr-Latn-CS" sz="1800" b="1" dirty="0" smtClean="0"/>
          </a:p>
          <a:p>
            <a:pPr eaLnBrk="1" hangingPunct="1"/>
            <a:r>
              <a:rPr lang="sr-Latn-CS" sz="1800" b="1" dirty="0" smtClean="0"/>
              <a:t>Podsticati otvorenost i iskrenost u komunikaciji</a:t>
            </a:r>
          </a:p>
          <a:p>
            <a:pPr eaLnBrk="1" hangingPunct="1">
              <a:buFontTx/>
              <a:buNone/>
            </a:pPr>
            <a:endParaRPr lang="sr-Latn-CS" sz="1800" b="1" dirty="0" smtClean="0"/>
          </a:p>
          <a:p>
            <a:pPr eaLnBrk="1" hangingPunct="1"/>
            <a:r>
              <a:rPr lang="sr-Latn-CS" sz="1800" b="1" dirty="0" smtClean="0"/>
              <a:t> Otvoreno pitati  i tražiti iskrene odgovore</a:t>
            </a:r>
          </a:p>
          <a:p>
            <a:pPr eaLnBrk="1" hangingPunct="1"/>
            <a:endParaRPr lang="sr-Latn-CS" sz="1800" b="1" dirty="0" smtClean="0"/>
          </a:p>
          <a:p>
            <a:pPr eaLnBrk="1" hangingPunct="1"/>
            <a:r>
              <a:rPr lang="sr-Latn-CS" sz="1800" b="1" dirty="0" smtClean="0"/>
              <a:t>Ohrabrivati  ga da objasni i argumentuje </a:t>
            </a:r>
          </a:p>
          <a:p>
            <a:pPr eaLnBrk="1" hangingPunct="1"/>
            <a:endParaRPr lang="sr-Latn-CS" sz="1800" b="1" dirty="0" smtClean="0"/>
          </a:p>
          <a:p>
            <a:pPr eaLnBrk="1" hangingPunct="1"/>
            <a:r>
              <a:rPr lang="sr-Latn-CS" sz="1800" b="1" dirty="0" smtClean="0"/>
              <a:t>Ne bi trebalo  prekidati klijenta dok govori</a:t>
            </a:r>
          </a:p>
          <a:p>
            <a:pPr eaLnBrk="1" hangingPunct="1">
              <a:buFontTx/>
              <a:buNone/>
            </a:pPr>
            <a:endParaRPr lang="sr-Latn-CS" sz="1800" b="1" dirty="0" smtClean="0"/>
          </a:p>
          <a:p>
            <a:pPr eaLnBrk="1" hangingPunct="1"/>
            <a:r>
              <a:rPr lang="sr-Latn-CS" sz="1800" b="1" dirty="0" smtClean="0"/>
              <a:t>Trebalo bi dobro slušati, posmatrati , posebno neuobičajene </a:t>
            </a:r>
            <a:r>
              <a:rPr lang="sr-Latn-CS" sz="1800" b="1" dirty="0" smtClean="0"/>
              <a:t>znake</a:t>
            </a:r>
          </a:p>
          <a:p>
            <a:pPr eaLnBrk="1" hangingPunct="1">
              <a:buNone/>
            </a:pPr>
            <a:endParaRPr lang="sr-Latn-CS" sz="1800" b="1" dirty="0" smtClean="0"/>
          </a:p>
          <a:p>
            <a:pPr eaLnBrk="1" hangingPunct="1"/>
            <a:r>
              <a:rPr lang="sr-Latn-CS" sz="1800" b="1" dirty="0" smtClean="0"/>
              <a:t>Razviti senzitivan i topao, empatski, prihvatajući odnos prema klijentu</a:t>
            </a:r>
            <a:r>
              <a:rPr lang="sr-Latn-CS" sz="1800" b="1" dirty="0" smtClean="0"/>
              <a:t>  </a:t>
            </a:r>
            <a:endParaRPr lang="sr-Latn-CS" sz="1800" b="1" dirty="0" smtClean="0"/>
          </a:p>
          <a:p>
            <a:pPr eaLnBrk="1" hangingPunct="1">
              <a:buFontTx/>
              <a:buNone/>
            </a:pPr>
            <a:endParaRPr lang="sr-Latn-C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sr-Latn-CS" dirty="0" smtClean="0"/>
              <a:t>Važnost komunikacije u rehabilitaciji</a:t>
            </a:r>
            <a:endParaRPr lang="en-US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sr-Latn-CS" sz="2400" dirty="0" smtClean="0"/>
              <a:t> Komunikacija u rehabilitaciji različita je od one u drugim oblastima  i </a:t>
            </a:r>
            <a:r>
              <a:rPr lang="sr-Latn-CS" sz="2400" dirty="0" smtClean="0">
                <a:solidFill>
                  <a:srgbClr val="FF0000"/>
                </a:solidFill>
              </a:rPr>
              <a:t>ima veću važnost</a:t>
            </a:r>
            <a:r>
              <a:rPr lang="sr-Latn-CS" sz="2400" dirty="0" smtClean="0"/>
              <a:t>:</a:t>
            </a:r>
          </a:p>
          <a:p>
            <a:pPr eaLnBrk="1" hangingPunct="1"/>
            <a:r>
              <a:rPr lang="sr-Latn-CS" sz="2400" dirty="0" smtClean="0"/>
              <a:t>Rehabilitator- kliničar se bavi egzistencijalno veoma bitnim aspektom života klijenta</a:t>
            </a:r>
          </a:p>
          <a:p>
            <a:pPr eaLnBrk="1" hangingPunct="1"/>
            <a:r>
              <a:rPr lang="sr-Latn-CS" sz="2400" dirty="0" smtClean="0"/>
              <a:t>Ona je više lična i emocionalno obojena, traži poverenje i vrlo često poverljivost (tajnost) jer se radi o problemima intimne prirode.</a:t>
            </a:r>
          </a:p>
          <a:p>
            <a:r>
              <a:rPr lang="sr-Latn-CS" sz="2400" dirty="0" smtClean="0"/>
              <a:t>U rehabilitaciji za razliku od drugih oblika profesionalne komunikacije omogućen je, čak i veoma poželjan, fizički dodir, kao vrsta ohrabrenja i bliskog, prihvatajućeg odnosa prema OSO, naročito kada je u pitanju dete. Rehabilitator  koristi tri vida komunikacije sa pacijentom,verbalnu, gestovnu i dodir.</a:t>
            </a:r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</a:t>
            </a:r>
            <a:r>
              <a:rPr lang="sr-Latn-RS" dirty="0" smtClean="0"/>
              <a:t>izički kontakt –emocionalna podrška pacijent</a:t>
            </a:r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Ruka na ramenu pacijenta ili tapšanje po leđima ili ruci može mnogo učiniti na pacijentovom osećanju sigurnosti i osećanju da nije sam na svetu sa svojim problemom. 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osebno kada su u pitanju stari i usamljeni ljudi , ovakva neverbalna psihička podrška može biti mnogo efektivnija od reči</a:t>
            </a:r>
          </a:p>
          <a:p>
            <a:r>
              <a:rPr lang="sr-Latn-RS" dirty="0" smtClean="0"/>
              <a:t>Danas se zbog problema pedofilije i seksualne zloupotrebe na zapadu uvode ograničenja fizičkog dodira u pomagačkim profesijama, naročito dece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M</a:t>
            </a:r>
            <a:r>
              <a:rPr lang="sr-Latn-RS" sz="2000" dirty="0" smtClean="0"/>
              <a:t>eđusobno poverenje i </a:t>
            </a:r>
            <a:r>
              <a:rPr lang="sr-Latn-RS" sz="2000" dirty="0" smtClean="0"/>
              <a:t>razumevanje je ključ uspešne psihoterapije i (re)habilitacije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</a:t>
            </a:r>
            <a:r>
              <a:rPr lang="sr-Latn-RS" dirty="0" smtClean="0"/>
              <a:t>ikad ne odbijaj pacijenta  kada želi i traži da te vidi ili razgovara sa tobom</a:t>
            </a:r>
          </a:p>
          <a:p>
            <a:pPr>
              <a:buNone/>
            </a:pPr>
            <a:endParaRPr lang="sr-Latn-RS" dirty="0" smtClean="0"/>
          </a:p>
          <a:p>
            <a:r>
              <a:rPr lang="en-US" dirty="0" smtClean="0"/>
              <a:t>P</a:t>
            </a:r>
            <a:r>
              <a:rPr lang="sr-Latn-RS" dirty="0" smtClean="0"/>
              <a:t>ažljivo ga saslušaj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ostupaj  dostojanstveno ali bez pompe . Pokaži prijateljski odnos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sr-Latn-RS" dirty="0" smtClean="0"/>
              <a:t>udi strpljiv posebno sa OSOS</a:t>
            </a:r>
          </a:p>
          <a:p>
            <a:r>
              <a:rPr lang="en-US" dirty="0" smtClean="0"/>
              <a:t>Z</a:t>
            </a:r>
            <a:r>
              <a:rPr lang="sr-Latn-RS" dirty="0" smtClean="0"/>
              <a:t>adrži dobar vizuelni kontakt sa OSOS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sihičke reakcije koje se često pojavljuju kod OSOS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en-US" dirty="0" smtClean="0"/>
              <a:t>N</a:t>
            </a:r>
            <a:r>
              <a:rPr lang="sr-Latn-RS" dirty="0" smtClean="0"/>
              <a:t>ezadovoljstvo</a:t>
            </a:r>
          </a:p>
          <a:p>
            <a:r>
              <a:rPr lang="en-US" dirty="0" smtClean="0"/>
              <a:t>A</a:t>
            </a:r>
            <a:r>
              <a:rPr lang="sr-Latn-RS" dirty="0" smtClean="0"/>
              <a:t>nksioznost ,strahovi</a:t>
            </a:r>
          </a:p>
          <a:p>
            <a:r>
              <a:rPr lang="sr-Latn-RS" dirty="0" smtClean="0"/>
              <a:t> </a:t>
            </a:r>
            <a:r>
              <a:rPr lang="en-US" dirty="0" smtClean="0"/>
              <a:t>H</a:t>
            </a:r>
            <a:r>
              <a:rPr lang="sr-Latn-RS" dirty="0" smtClean="0"/>
              <a:t>ostilnost i agresija</a:t>
            </a:r>
          </a:p>
          <a:p>
            <a:r>
              <a:rPr lang="sr-Latn-RS" dirty="0" smtClean="0"/>
              <a:t> </a:t>
            </a:r>
            <a:r>
              <a:rPr lang="en-US" dirty="0" smtClean="0"/>
              <a:t>D</a:t>
            </a:r>
            <a:r>
              <a:rPr lang="sr-Latn-RS" dirty="0" smtClean="0"/>
              <a:t>epresivne tendencije ili prava depresija </a:t>
            </a:r>
          </a:p>
          <a:p>
            <a:pPr>
              <a:buNone/>
            </a:pP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rva komunikacija</a:t>
            </a:r>
            <a:endParaRPr lang="en-US" dirty="0"/>
          </a:p>
        </p:txBody>
      </p:sp>
      <p:pic>
        <p:nvPicPr>
          <p:cNvPr id="6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148681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rvi susret- prva komunikacija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</a:t>
            </a:r>
            <a:r>
              <a:rPr lang="sr-Latn-RS" sz="2400" dirty="0" smtClean="0"/>
              <a:t>ve osobe  , potpuno nepoznate jedna drugoj, prvi put se susreću svaka sa određenim očekivanjima, a treba da razreše problem koji je za jednu od njih-klijenta veoma važan</a:t>
            </a:r>
          </a:p>
          <a:p>
            <a:r>
              <a:rPr lang="sr-Latn-RS" sz="2400" dirty="0" smtClean="0"/>
              <a:t>Klijentu je potrebno vreme da se prilagodi novoj komunikativnoj situaciji i stekne utisak da ga kliničar razume i prihvata </a:t>
            </a:r>
          </a:p>
          <a:p>
            <a:r>
              <a:rPr lang="sr-Latn-RS" sz="2400" dirty="0" smtClean="0"/>
              <a:t>Stručnjak treba da sazna detalje o tegobama koje ga usmeravaju ka dijagnozi. klijent, posebno dete, nema znanja   da proceni šta je bitno </a:t>
            </a:r>
          </a:p>
          <a:p>
            <a:r>
              <a:rPr lang="sr-Latn-RS" sz="2400" dirty="0" smtClean="0"/>
              <a:t>Kliničar ne sme često da prekida njegovo izlaganje usmeravajući ga na bitne  elemente  jer klijent ovo može doživeti kao nedovoljnu zainteresovanost kliničara i njegovu površnost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</a:t>
            </a:r>
            <a:r>
              <a:rPr lang="sr-Latn-RS" dirty="0" smtClean="0"/>
              <a:t>azličite uloge i očekivanja klijenta i kliničara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RS" dirty="0" smtClean="0"/>
              <a:t>Osim objektivne komunikativne barijere zbog stanja sluha i govora klijenta, sama situacija  profesionalnog odnosa u kome se uspostavljaju različite uloge i očekivanja klijenta i kliničara može dovesti do dodatnih </a:t>
            </a:r>
          </a:p>
          <a:p>
            <a:pPr>
              <a:buNone/>
            </a:pPr>
            <a:r>
              <a:rPr lang="sr-Latn-RS" dirty="0" smtClean="0">
                <a:solidFill>
                  <a:srgbClr val="FF0000"/>
                </a:solidFill>
              </a:rPr>
              <a:t>    poremećaja u komunikaciji</a:t>
            </a:r>
          </a:p>
          <a:p>
            <a:pPr>
              <a:buNone/>
            </a:pPr>
            <a:r>
              <a:rPr lang="sr-Latn-RS" dirty="0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Problemi interakcije i </a:t>
            </a:r>
            <a:br>
              <a:rPr lang="sr-Latn-RS" dirty="0" smtClean="0"/>
            </a:br>
            <a:r>
              <a:rPr lang="sr-Latn-RS" dirty="0" smtClean="0"/>
              <a:t>komunikacija kliničar-OSO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 smtClean="0"/>
              <a:t>OSOS kao učesnik u interakciji sa stručnjacima ima specifična očekivanja, a pre svega ona koja se tiču mogućnosti i volje stručnjaka da pomogne</a:t>
            </a:r>
          </a:p>
          <a:p>
            <a:r>
              <a:rPr lang="en-US" dirty="0" smtClean="0"/>
              <a:t>U</a:t>
            </a:r>
            <a:r>
              <a:rPr lang="sr-Latn-RS" dirty="0" smtClean="0"/>
              <a:t>slovi za ispunjenje bar dela očekivanja objektivno postoje</a:t>
            </a:r>
            <a:endParaRPr lang="sr-Latn-RS" dirty="0"/>
          </a:p>
          <a:p>
            <a:r>
              <a:rPr lang="sr-Latn-RS" dirty="0" smtClean="0"/>
              <a:t>Često pak, OSOS su nezadovoljne i razočarane pa upućuju žalbe na procedure stručne pomoći ali i na </a:t>
            </a:r>
            <a:r>
              <a:rPr lang="sr-Latn-RS" dirty="0" smtClean="0">
                <a:solidFill>
                  <a:srgbClr val="FF0000"/>
                </a:solidFill>
              </a:rPr>
              <a:t>probleme komunikacije </a:t>
            </a:r>
            <a:r>
              <a:rPr lang="sr-Latn-RS" dirty="0" smtClean="0"/>
              <a:t> sa stručnim osobljem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2508</Words>
  <Application>Microsoft Office PowerPoint</Application>
  <PresentationFormat>On-screen Show (4:3)</PresentationFormat>
  <Paragraphs>218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Odnos  kliničara i klijenta sa oštećenim sluhom /međusobna komunikacija</vt:lpstr>
      <vt:lpstr>Komunikativna barijera i njeno prevazilaženje</vt:lpstr>
      <vt:lpstr>Psihičko stanje klijenta sa OS u komunikaciji sa kliničarem</vt:lpstr>
      <vt:lpstr>Maslovljeva hijerarhija motiva</vt:lpstr>
      <vt:lpstr>Psihičke reakcije koje se često pojavljuju kod OSOS</vt:lpstr>
      <vt:lpstr>Prva komunikacija</vt:lpstr>
      <vt:lpstr>Prvi susret- prva komunikacija</vt:lpstr>
      <vt:lpstr>Različite uloge i očekivanja klijenta i kliničara</vt:lpstr>
      <vt:lpstr>Problemi interakcije i  komunikacija kliničar-OSO</vt:lpstr>
      <vt:lpstr>Preporuke za prevazilaženje komunikativnih prepreka</vt:lpstr>
      <vt:lpstr>Zrelost ličnosti OSO i kliničara </vt:lpstr>
      <vt:lpstr>Nezrela ličnost pacijenta </vt:lpstr>
      <vt:lpstr>Nezrela ličnost medicinara</vt:lpstr>
      <vt:lpstr>Mehanizam odbrane koji OSOS  često uključuju u odnos kliničar-klijent jeste regresija</vt:lpstr>
      <vt:lpstr>Mehanizam odbrane regresija</vt:lpstr>
      <vt:lpstr>Mehanizam regresije često povlači idealizaciju moćnih figura</vt:lpstr>
      <vt:lpstr>Erotizacija odnosa klijent-kliničar</vt:lpstr>
      <vt:lpstr>Kliničar  je u povoljnoj  situaciji da može lakše kanalisati odnos</vt:lpstr>
      <vt:lpstr>Uspostavljanje emocionalne kontrole</vt:lpstr>
      <vt:lpstr>Perspektiva kliničara</vt:lpstr>
      <vt:lpstr>Fenomen profesionalnog sagorevanja (izgaranja)</vt:lpstr>
      <vt:lpstr>Sindrom izgaranja</vt:lpstr>
      <vt:lpstr>Šta je to “izgaranje” na poslu?</vt:lpstr>
      <vt:lpstr>Šta je to “izgaranje” na poslu?</vt:lpstr>
      <vt:lpstr>Izgaranje na poslu utiče na promene:</vt:lpstr>
      <vt:lpstr>Komunikacija između kliničara i klijenta:</vt:lpstr>
      <vt:lpstr>Kliničari kao učesnici     interakcije i komunikacije sa pacijentom</vt:lpstr>
      <vt:lpstr>Percepcija stručnjaka i stručne pomoći od strane pacijenta</vt:lpstr>
      <vt:lpstr>Prijateljski nastup kliničara</vt:lpstr>
      <vt:lpstr>Psihološki faktori u komunikaciji</vt:lpstr>
      <vt:lpstr>Neka pravila i uslovi za dobru komunikaciju sa OOS</vt:lpstr>
      <vt:lpstr>Unapređivanje komunikacije kliničar-klijent</vt:lpstr>
      <vt:lpstr>Istraživanja i klinička praksa pokazuju</vt:lpstr>
      <vt:lpstr>“Okidači” za uspostavljanje dobre i uspešne komunikacije</vt:lpstr>
      <vt:lpstr>Komunikacija sa klijentom i aktivno učešće od strane kliničara  </vt:lpstr>
      <vt:lpstr>Neverbalna komunikacija</vt:lpstr>
      <vt:lpstr>Vrste neverbalne komunikacije</vt:lpstr>
      <vt:lpstr>Slide 38</vt:lpstr>
      <vt:lpstr>Slide 39</vt:lpstr>
      <vt:lpstr>Slide 40</vt:lpstr>
      <vt:lpstr>Dobra komunikacija sa klijentom je uvek dobra klinička praksa</vt:lpstr>
      <vt:lpstr>Dobra komunikacija sa klijentom : </vt:lpstr>
      <vt:lpstr>Važnost komunikacije u rehabilitaciji</vt:lpstr>
      <vt:lpstr>Fizički kontakt –emocionalna podrška pacijentu</vt:lpstr>
      <vt:lpstr>Slide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Ličnost bolesnika i medicinara međusobna komunikacija</dc:title>
  <dc:creator>Fasper</dc:creator>
  <cp:lastModifiedBy>FasperVR</cp:lastModifiedBy>
  <cp:revision>167</cp:revision>
  <dcterms:created xsi:type="dcterms:W3CDTF">2012-02-23T11:32:57Z</dcterms:created>
  <dcterms:modified xsi:type="dcterms:W3CDTF">2016-02-18T22:08:57Z</dcterms:modified>
</cp:coreProperties>
</file>